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EA333E-775B-4226-B1BE-71D5A46C3F22}">
  <a:tblStyle styleId="{AEEA333E-775B-4226-B1BE-71D5A46C3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A00FA2-ED29-476C-B546-C441E17A07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70a8efe8_0_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b070a8efe8_0_5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070a8efe8_0_34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b070a8efe8_0_34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06ada1cc8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06ada1cc8_0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06ada1cc8_0_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06ada1cc8_0_57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0adba5bc4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b0adba5bc4_0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070a8efe8_0_10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b070a8efe8_0_10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070a8efe8_0_1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b070a8efe8_0_16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70a8efe8_0_2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b070a8efe8_0_20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2377957c_0_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Written from abstract as well the contribution part of the paper</a:t>
            </a:r>
            <a:endParaRPr/>
          </a:p>
        </p:txBody>
      </p:sp>
      <p:sp>
        <p:nvSpPr>
          <p:cNvPr id="138" name="Google Shape;138;ga82377957c_0_2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82377957c_0_7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Written from abstract as well the contribution part of the paper</a:t>
            </a:r>
            <a:endParaRPr/>
          </a:p>
        </p:txBody>
      </p:sp>
      <p:sp>
        <p:nvSpPr>
          <p:cNvPr id="148" name="Google Shape;148;ga82377957c_0_7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070a8efe8_0_2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b070a8efe8_0_25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82377957c_1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emphasize the importance of the mutual dependency between Mention Detection and Entity Disambiguation.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Candidates are not only generated for,  for all possible spans in the text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the model,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both, to choose one entity from the candidate group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the pre-trained word embeddings of the Word2Vec model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Bi-direction LSTM to include lexical and context information in the local model.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ga82377957c_1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82377957c_1_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trained and tested the AIDA data to see what accuracy we could expect for the model. ED </a:t>
            </a:r>
            <a:r>
              <a:rPr lang="en">
                <a:solidFill>
                  <a:schemeClr val="dk1"/>
                </a:solidFill>
              </a:rPr>
              <a:t>performed</a:t>
            </a:r>
            <a:r>
              <a:rPr lang="en">
                <a:solidFill>
                  <a:schemeClr val="dk1"/>
                </a:solidFill>
              </a:rPr>
              <a:t> a lot better than EL overall. The entity linking scores are very similar to the final latent relations model accuracy, around 55% showing promising results. We do expect to see similar or lower scores for the BT dataset when we test that in the future because it is a smaller dataset with around 3000 mentions whereas the AIDA dataset has more than 502K mentions.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" name="Google Shape;180;ga82377957c_1_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948735" y="2665191"/>
            <a:ext cx="1246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47650" y="1044068"/>
            <a:ext cx="82488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>
                <a:solidFill>
                  <a:srgbClr val="64A70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948735" y="2665191"/>
            <a:ext cx="1246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1625" y="4863100"/>
            <a:ext cx="36666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>
                <a:solidFill>
                  <a:srgbClr val="B0B1B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2F31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>
            <p:ph type="ctrTitle"/>
          </p:nvPr>
        </p:nvSpPr>
        <p:spPr>
          <a:xfrm>
            <a:off x="3267860" y="1582166"/>
            <a:ext cx="2608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1625" y="4863092"/>
            <a:ext cx="2683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>
                <a:solidFill>
                  <a:srgbClr val="B0B1B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484750" y="2300249"/>
            <a:ext cx="3014700" cy="221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479987" y="2295487"/>
            <a:ext cx="3024504" cy="2284729"/>
          </a:xfrm>
          <a:custGeom>
            <a:rect b="b" l="l" r="r" t="t"/>
            <a:pathLst>
              <a:path extrusionOk="0" h="2284729" w="3024504">
                <a:moveTo>
                  <a:pt x="0" y="0"/>
                </a:moveTo>
                <a:lnTo>
                  <a:pt x="3024123" y="0"/>
                </a:lnTo>
                <a:lnTo>
                  <a:pt x="3024123" y="2284300"/>
                </a:lnTo>
                <a:lnTo>
                  <a:pt x="0" y="22843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3948735" y="2665191"/>
            <a:ext cx="1246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01625" y="4863092"/>
            <a:ext cx="2683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>
                <a:solidFill>
                  <a:srgbClr val="B0B1B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1625" y="4863092"/>
            <a:ext cx="2683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>
                <a:solidFill>
                  <a:srgbClr val="B0B1B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948735" y="2665191"/>
            <a:ext cx="1246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47650" y="1044068"/>
            <a:ext cx="82488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1625" y="4863092"/>
            <a:ext cx="2683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0B1B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mailto:jyu5@wpi.edu" TargetMode="External"/><Relationship Id="rId10" Type="http://schemas.openxmlformats.org/officeDocument/2006/relationships/hyperlink" Target="mailto:kagrawal@wpi.edu" TargetMode="External"/><Relationship Id="rId13" Type="http://schemas.openxmlformats.org/officeDocument/2006/relationships/hyperlink" Target="mailto:mhuang3@wpi.edu" TargetMode="External"/><Relationship Id="rId12" Type="http://schemas.openxmlformats.org/officeDocument/2006/relationships/hyperlink" Target="mailto:sjoshi2@wpi.edu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9" Type="http://schemas.openxmlformats.org/officeDocument/2006/relationships/hyperlink" Target="mailto:vanand@wpi.edu" TargetMode="External"/><Relationship Id="rId15" Type="http://schemas.openxmlformats.org/officeDocument/2006/relationships/hyperlink" Target="mailto:gil@basistech.com" TargetMode="External"/><Relationship Id="rId14" Type="http://schemas.openxmlformats.org/officeDocument/2006/relationships/hyperlink" Target="mailto:xhe4@wpi.edu" TargetMode="External"/><Relationship Id="rId16" Type="http://schemas.openxmlformats.org/officeDocument/2006/relationships/hyperlink" Target="mailto:kfir@basistech.com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13.png"/><Relationship Id="rId8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550375" y="1013525"/>
            <a:ext cx="74004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3399FF"/>
                </a:solidFill>
              </a:rPr>
              <a:t>Entity Linking</a:t>
            </a:r>
            <a:br>
              <a:rPr lang="en" sz="3500">
                <a:solidFill>
                  <a:srgbClr val="3399FF"/>
                </a:solidFill>
              </a:rPr>
            </a:br>
            <a:r>
              <a:rPr lang="en" sz="3400">
                <a:solidFill>
                  <a:srgbClr val="3399FF"/>
                </a:solidFill>
              </a:rPr>
              <a:t>WPI-Basis Technology Project</a:t>
            </a:r>
            <a:endParaRPr sz="3400"/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</a:rPr>
              <a:t>Sept 2020-Dec 2020</a:t>
            </a:r>
            <a:endParaRPr sz="2400"/>
          </a:p>
        </p:txBody>
      </p:sp>
      <p:sp>
        <p:nvSpPr>
          <p:cNvPr id="93" name="Google Shape;93;p19"/>
          <p:cNvSpPr txBox="1"/>
          <p:nvPr/>
        </p:nvSpPr>
        <p:spPr>
          <a:xfrm>
            <a:off x="1550375" y="3313838"/>
            <a:ext cx="6938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Team members: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Kratika Agrawal, Vandana Anand, Xinlu He, Min Huang, Soumya Joshi, Jing Yu</a:t>
            </a:r>
            <a:b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Basis Technology Mentors:</a:t>
            </a:r>
            <a:r>
              <a:rPr b="1" lang="en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Gil Irizarry, Kfir Bar, Lital Ravid, Karin Lin, Zachary Yocum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WPI Mentors:</a:t>
            </a:r>
            <a:r>
              <a:rPr b="1" lang="en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Chun-Kit Ngan, Prof. Fatemeh Emdad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7344574" y="4449375"/>
            <a:ext cx="1720800" cy="56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0" y="599"/>
            <a:ext cx="1401300" cy="514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5">
            <a:alphaModFix/>
          </a:blip>
          <a:srcRect b="22689" l="0" r="0" t="22519"/>
          <a:stretch/>
        </p:blipFill>
        <p:spPr>
          <a:xfrm>
            <a:off x="5666225" y="4386050"/>
            <a:ext cx="1614175" cy="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F31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1466700" y="2734325"/>
            <a:ext cx="6067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Approach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Disambiguation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3971945" y="1345049"/>
            <a:ext cx="1200000" cy="114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301625" y="4863100"/>
            <a:ext cx="3616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4A70B"/>
                </a:solidFill>
              </a:rPr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>
                <a:solidFill>
                  <a:srgbClr val="64A70B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301625" y="149925"/>
            <a:ext cx="8558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r>
              <a:rPr lang="en" sz="2400"/>
              <a:t> Approach</a:t>
            </a:r>
            <a:endParaRPr sz="2400"/>
          </a:p>
        </p:txBody>
      </p:sp>
      <p:sp>
        <p:nvSpPr>
          <p:cNvPr id="205" name="Google Shape;205;p29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076275" y="2264400"/>
            <a:ext cx="16164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Robust Disambiguation</a:t>
            </a:r>
            <a:endParaRPr b="1"/>
          </a:p>
        </p:txBody>
      </p:sp>
      <p:sp>
        <p:nvSpPr>
          <p:cNvPr id="208" name="Google Shape;208;p29"/>
          <p:cNvSpPr/>
          <p:nvPr/>
        </p:nvSpPr>
        <p:spPr>
          <a:xfrm>
            <a:off x="4361421" y="943375"/>
            <a:ext cx="15558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 Probability Score</a:t>
            </a:r>
            <a:endParaRPr b="1"/>
          </a:p>
        </p:txBody>
      </p:sp>
      <p:sp>
        <p:nvSpPr>
          <p:cNvPr id="209" name="Google Shape;209;p29"/>
          <p:cNvSpPr/>
          <p:nvPr/>
        </p:nvSpPr>
        <p:spPr>
          <a:xfrm>
            <a:off x="4341320" y="3643175"/>
            <a:ext cx="16164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Coherence Among Entities</a:t>
            </a:r>
            <a:endParaRPr b="1"/>
          </a:p>
        </p:txBody>
      </p:sp>
      <p:sp>
        <p:nvSpPr>
          <p:cNvPr id="210" name="Google Shape;210;p29"/>
          <p:cNvSpPr/>
          <p:nvPr/>
        </p:nvSpPr>
        <p:spPr>
          <a:xfrm>
            <a:off x="4396788" y="2263137"/>
            <a:ext cx="15558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Context-based Similarity Score</a:t>
            </a:r>
            <a:endParaRPr b="1"/>
          </a:p>
        </p:txBody>
      </p:sp>
      <p:cxnSp>
        <p:nvCxnSpPr>
          <p:cNvPr id="211" name="Google Shape;211;p29"/>
          <p:cNvCxnSpPr>
            <a:stCxn id="207" idx="3"/>
            <a:endCxn id="210" idx="1"/>
          </p:cNvCxnSpPr>
          <p:nvPr/>
        </p:nvCxnSpPr>
        <p:spPr>
          <a:xfrm flipH="1" rot="10800000">
            <a:off x="2692675" y="2570550"/>
            <a:ext cx="17040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9"/>
          <p:cNvCxnSpPr>
            <a:stCxn id="207" idx="3"/>
            <a:endCxn id="208" idx="1"/>
          </p:cNvCxnSpPr>
          <p:nvPr/>
        </p:nvCxnSpPr>
        <p:spPr>
          <a:xfrm flipH="1" rot="10800000">
            <a:off x="2692675" y="1250850"/>
            <a:ext cx="1668600" cy="13209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9"/>
          <p:cNvCxnSpPr>
            <a:stCxn id="207" idx="3"/>
            <a:endCxn id="209" idx="1"/>
          </p:cNvCxnSpPr>
          <p:nvPr/>
        </p:nvCxnSpPr>
        <p:spPr>
          <a:xfrm>
            <a:off x="2692675" y="2571750"/>
            <a:ext cx="1648500" cy="13788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9"/>
          <p:cNvSpPr/>
          <p:nvPr/>
        </p:nvSpPr>
        <p:spPr>
          <a:xfrm>
            <a:off x="6881546" y="2258513"/>
            <a:ext cx="15558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Generate Graph</a:t>
            </a:r>
            <a:endParaRPr b="1"/>
          </a:p>
        </p:txBody>
      </p:sp>
      <p:cxnSp>
        <p:nvCxnSpPr>
          <p:cNvPr id="215" name="Google Shape;215;p29"/>
          <p:cNvCxnSpPr>
            <a:stCxn id="210" idx="3"/>
            <a:endCxn id="214" idx="1"/>
          </p:cNvCxnSpPr>
          <p:nvPr/>
        </p:nvCxnSpPr>
        <p:spPr>
          <a:xfrm flipH="1" rot="10800000">
            <a:off x="5952588" y="2565987"/>
            <a:ext cx="9291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9"/>
          <p:cNvCxnSpPr>
            <a:stCxn id="208" idx="3"/>
            <a:endCxn id="214" idx="1"/>
          </p:cNvCxnSpPr>
          <p:nvPr/>
        </p:nvCxnSpPr>
        <p:spPr>
          <a:xfrm>
            <a:off x="5917221" y="1250725"/>
            <a:ext cx="964200" cy="13152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9"/>
          <p:cNvCxnSpPr>
            <a:stCxn id="209" idx="3"/>
            <a:endCxn id="214" idx="1"/>
          </p:cNvCxnSpPr>
          <p:nvPr/>
        </p:nvCxnSpPr>
        <p:spPr>
          <a:xfrm flipH="1" rot="10800000">
            <a:off x="5957720" y="2565725"/>
            <a:ext cx="923700" cy="13848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301625" y="149925"/>
            <a:ext cx="8543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Novel Disambiguation Approach</a:t>
            </a:r>
            <a:endParaRPr sz="2400"/>
          </a:p>
        </p:txBody>
      </p:sp>
      <p:sp>
        <p:nvSpPr>
          <p:cNvPr id="227" name="Google Shape;227;p30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6561350" y="2341596"/>
            <a:ext cx="16164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Novel Disambiguation</a:t>
            </a:r>
            <a:endParaRPr b="1"/>
          </a:p>
        </p:txBody>
      </p:sp>
      <p:sp>
        <p:nvSpPr>
          <p:cNvPr id="229" name="Google Shape;229;p30"/>
          <p:cNvSpPr/>
          <p:nvPr/>
        </p:nvSpPr>
        <p:spPr>
          <a:xfrm>
            <a:off x="1769575" y="1023750"/>
            <a:ext cx="16164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Robust Disambiguation</a:t>
            </a:r>
            <a:endParaRPr b="1"/>
          </a:p>
        </p:txBody>
      </p:sp>
      <p:sp>
        <p:nvSpPr>
          <p:cNvPr id="230" name="Google Shape;230;p30"/>
          <p:cNvSpPr/>
          <p:nvPr/>
        </p:nvSpPr>
        <p:spPr>
          <a:xfrm>
            <a:off x="1769566" y="3733575"/>
            <a:ext cx="16164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Convolution Neural Network</a:t>
            </a:r>
            <a:endParaRPr b="1"/>
          </a:p>
        </p:txBody>
      </p:sp>
      <p:sp>
        <p:nvSpPr>
          <p:cNvPr id="231" name="Google Shape;231;p30"/>
          <p:cNvSpPr/>
          <p:nvPr/>
        </p:nvSpPr>
        <p:spPr>
          <a:xfrm>
            <a:off x="1799863" y="2341591"/>
            <a:ext cx="15558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Words</a:t>
            </a:r>
            <a:r>
              <a:rPr b="1" lang="en"/>
              <a:t> Embeddings</a:t>
            </a:r>
            <a:endParaRPr b="1"/>
          </a:p>
        </p:txBody>
      </p:sp>
      <p:cxnSp>
        <p:nvCxnSpPr>
          <p:cNvPr id="232" name="Google Shape;232;p30"/>
          <p:cNvCxnSpPr>
            <a:stCxn id="228" idx="1"/>
            <a:endCxn id="231" idx="3"/>
          </p:cNvCxnSpPr>
          <p:nvPr/>
        </p:nvCxnSpPr>
        <p:spPr>
          <a:xfrm rot="10800000">
            <a:off x="3355550" y="2648946"/>
            <a:ext cx="320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3" name="Google Shape;233;p30"/>
          <p:cNvCxnSpPr>
            <a:stCxn id="228" idx="1"/>
            <a:endCxn id="229" idx="3"/>
          </p:cNvCxnSpPr>
          <p:nvPr/>
        </p:nvCxnSpPr>
        <p:spPr>
          <a:xfrm rot="10800000">
            <a:off x="3385850" y="1331046"/>
            <a:ext cx="3175500" cy="13179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>
            <a:stCxn id="228" idx="1"/>
            <a:endCxn id="230" idx="3"/>
          </p:cNvCxnSpPr>
          <p:nvPr/>
        </p:nvCxnSpPr>
        <p:spPr>
          <a:xfrm flipH="1">
            <a:off x="3385850" y="2648946"/>
            <a:ext cx="3175500" cy="13920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F31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476750" y="2073025"/>
            <a:ext cx="6067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  <p:sp>
        <p:nvSpPr>
          <p:cNvPr id="242" name="Google Shape;242;p31"/>
          <p:cNvSpPr txBox="1"/>
          <p:nvPr>
            <p:ph idx="11" type="ftr"/>
          </p:nvPr>
        </p:nvSpPr>
        <p:spPr>
          <a:xfrm>
            <a:off x="301625" y="4863100"/>
            <a:ext cx="3616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4A70B"/>
                </a:solidFill>
              </a:rPr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>
                <a:solidFill>
                  <a:srgbClr val="64A70B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301625" y="149925"/>
            <a:ext cx="5654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Team Introduction:</a:t>
            </a:r>
            <a:endParaRPr sz="2400"/>
          </a:p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247900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4961" l="0" r="0" t="0"/>
          <a:stretch/>
        </p:blipFill>
        <p:spPr>
          <a:xfrm>
            <a:off x="2205625" y="2238829"/>
            <a:ext cx="1133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41" y="2231000"/>
            <a:ext cx="11144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550" y="2262329"/>
            <a:ext cx="11144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862" y="2236515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271" y="2234254"/>
            <a:ext cx="962025" cy="128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20"/>
          <p:cNvGraphicFramePr/>
          <p:nvPr/>
        </p:nvGraphicFramePr>
        <p:xfrm>
          <a:off x="914400" y="21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{AEEA333E-775B-4226-B1BE-71D5A46C3F22}</a:tableStyleId>
              </a:tblPr>
              <a:tblGrid>
                <a:gridCol w="1209675"/>
                <a:gridCol w="1285875"/>
                <a:gridCol w="1247775"/>
                <a:gridCol w="1314450"/>
                <a:gridCol w="1190625"/>
                <a:gridCol w="1095375"/>
              </a:tblGrid>
              <a:tr h="138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0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Vandana Anand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vanand@wpi.edu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978-427-5212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Kratika Agrawal</a:t>
                      </a:r>
                      <a:b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kagrawal@wpi.edu</a:t>
                      </a:r>
                      <a:b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774-701-9288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Jing Yu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jyu5@wpi.edu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608-886-8578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Soumya Joshi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sjoshi2@wpi.edu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508-615-8354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Huang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mhuang3@wpi.edu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774-253-5410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Xinlu He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xhe4@wpi.edu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774-253-8221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4" name="Google Shape;114;p20"/>
          <p:cNvSpPr txBox="1"/>
          <p:nvPr/>
        </p:nvSpPr>
        <p:spPr>
          <a:xfrm>
            <a:off x="3500150" y="1862658"/>
            <a:ext cx="221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Team Members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914400" y="882325"/>
            <a:ext cx="7293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Sponsors &amp; Mentors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Gil Irizarry                                 Kfir Bar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Vice President - Engineering             Chief Scientist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gil@basistech.com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="1"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kfir@basistech.com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301625" y="149925"/>
            <a:ext cx="5654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Goal</a:t>
            </a:r>
            <a:endParaRPr sz="2400"/>
          </a:p>
        </p:txBody>
      </p:sp>
      <p:sp>
        <p:nvSpPr>
          <p:cNvPr id="123" name="Google Shape;123;p21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539100" y="1151925"/>
            <a:ext cx="8065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Improve BT’s current entity linking tool </a:t>
            </a:r>
            <a:r>
              <a:rPr b="1"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Rosette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applying a novel model to increase entity linking performance.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00" y="3326525"/>
            <a:ext cx="3924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F31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1466700" y="2734325"/>
            <a:ext cx="6077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Relations Paper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3971945" y="1345049"/>
            <a:ext cx="1200000" cy="114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301625" y="4863100"/>
            <a:ext cx="3535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4A70B"/>
                </a:solidFill>
              </a:rPr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>
                <a:solidFill>
                  <a:srgbClr val="64A70B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01625" y="149925"/>
            <a:ext cx="5987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Problems Addressed</a:t>
            </a:r>
            <a:endParaRPr sz="2400"/>
          </a:p>
        </p:txBody>
      </p:sp>
      <p:sp>
        <p:nvSpPr>
          <p:cNvPr id="142" name="Google Shape;142;p23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91650" y="1155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Tackled candidate selection problem which </a:t>
            </a:r>
            <a:r>
              <a:rPr lang="en"/>
              <a:t>is to choose best entity from a list of candidates by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local and global modeling </a:t>
            </a:r>
            <a:endParaRPr sz="1100">
              <a:solidFill>
                <a:srgbClr val="00008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/>
              <a:t>Innovatively including</a:t>
            </a:r>
            <a:r>
              <a:rPr lang="en"/>
              <a:t> latent relations between mentions in</a:t>
            </a:r>
            <a:r>
              <a:rPr lang="en"/>
              <a:t>to the global model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Eliminated the need for extensive feature engineering by using representation learning </a:t>
            </a:r>
            <a:r>
              <a:rPr lang="en"/>
              <a:t>to learn relation embeddings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</a:endParaRPr>
          </a:p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01625" y="149925"/>
            <a:ext cx="5987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152" name="Google Shape;152;p24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681150" y="1314425"/>
            <a:ext cx="43884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Successfully applied BT dataset into the latent relations model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Better F1 score with larger BT dataset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5" y="889738"/>
            <a:ext cx="3344150" cy="368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301625" y="847975"/>
            <a:ext cx="3792000" cy="3879600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F31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1466700" y="2734325"/>
            <a:ext cx="6067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End2End Model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3971945" y="1345049"/>
            <a:ext cx="1200000" cy="114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/>
          <p:nvPr>
            <p:ph idx="11" type="ftr"/>
          </p:nvPr>
        </p:nvSpPr>
        <p:spPr>
          <a:xfrm>
            <a:off x="301625" y="4863100"/>
            <a:ext cx="4450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4A70B"/>
                </a:solidFill>
              </a:rPr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>
                <a:solidFill>
                  <a:srgbClr val="64A70B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301625" y="149925"/>
            <a:ext cx="5987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Approach</a:t>
            </a:r>
            <a:endParaRPr sz="2400"/>
          </a:p>
        </p:txBody>
      </p:sp>
      <p:sp>
        <p:nvSpPr>
          <p:cNvPr id="174" name="Google Shape;174;p26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391650" y="1155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Main idea: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mutual dependency between Mention Detection and Entity Disambiguation.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Candidate:  </a:t>
            </a:r>
            <a:r>
              <a:rPr lang="en" sz="1500">
                <a:solidFill>
                  <a:schemeClr val="dk1"/>
                </a:solidFill>
              </a:rPr>
              <a:t>❌ for the result of Mention Detection</a:t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✅ </a:t>
            </a:r>
            <a:r>
              <a:rPr lang="en" sz="1500"/>
              <a:t>for all possible spans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 Construction: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Global score and local score.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Word2Vec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Bi-direction LSTM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0" y="0"/>
            <a:ext cx="9144000" cy="712470"/>
          </a:xfrm>
          <a:custGeom>
            <a:rect b="b" l="l" r="r" t="t"/>
            <a:pathLst>
              <a:path extrusionOk="0" h="712470" w="9144000">
                <a:moveTo>
                  <a:pt x="9143999" y="711899"/>
                </a:moveTo>
                <a:lnTo>
                  <a:pt x="0" y="711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711899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01625" y="149925"/>
            <a:ext cx="5987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 - AIDA Dataset</a:t>
            </a:r>
            <a:endParaRPr sz="2400"/>
          </a:p>
        </p:txBody>
      </p:sp>
      <p:sp>
        <p:nvSpPr>
          <p:cNvPr id="184" name="Google Shape;184;p27"/>
          <p:cNvSpPr/>
          <p:nvPr/>
        </p:nvSpPr>
        <p:spPr>
          <a:xfrm>
            <a:off x="297425" y="4756775"/>
            <a:ext cx="8558530" cy="0"/>
          </a:xfrm>
          <a:custGeom>
            <a:rect b="b" l="l" r="r" t="t"/>
            <a:pathLst>
              <a:path extrusionOk="0" h="120000" w="8558530">
                <a:moveTo>
                  <a:pt x="0" y="0"/>
                </a:moveTo>
                <a:lnTo>
                  <a:pt x="8558099" y="0"/>
                </a:lnTo>
              </a:path>
            </a:pathLst>
          </a:custGeom>
          <a:noFill/>
          <a:ln cap="flat" cmpd="sng" w="19025">
            <a:solidFill>
              <a:srgbClr val="DCD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91650" y="1155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</a:endParaRPr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561850" y="13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{47A00FA2-ED29-476C-B546-C441E17A07A5}</a:tableStyleId>
              </a:tblPr>
              <a:tblGrid>
                <a:gridCol w="1578025"/>
                <a:gridCol w="1317575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Entity Disambiguation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Recall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7" name="Google Shape;187;p27"/>
          <p:cNvGraphicFramePr/>
          <p:nvPr/>
        </p:nvGraphicFramePr>
        <p:xfrm>
          <a:off x="561850" y="292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{47A00FA2-ED29-476C-B546-C441E17A07A5}</a:tableStyleId>
              </a:tblPr>
              <a:tblGrid>
                <a:gridCol w="1578025"/>
                <a:gridCol w="1317575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Entity Linking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Recall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Using all Spans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76.9%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27"/>
          <p:cNvSpPr txBox="1"/>
          <p:nvPr>
            <p:ph idx="11" type="ftr"/>
          </p:nvPr>
        </p:nvSpPr>
        <p:spPr>
          <a:xfrm>
            <a:off x="301625" y="4863100"/>
            <a:ext cx="37167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BASIS TECHNOLOGY </a:t>
            </a:r>
            <a:r>
              <a:rPr lang="en">
                <a:solidFill>
                  <a:srgbClr val="783F04"/>
                </a:solidFill>
              </a:rPr>
              <a:t>|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Worcester Polytechnic Institute</a:t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99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